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4"/>
  </p:notesMasterIdLst>
  <p:sldIdLst>
    <p:sldId id="2385" r:id="rId5"/>
    <p:sldId id="289" r:id="rId6"/>
    <p:sldId id="2388" r:id="rId7"/>
    <p:sldId id="2396" r:id="rId8"/>
    <p:sldId id="2397" r:id="rId9"/>
    <p:sldId id="301" r:id="rId10"/>
    <p:sldId id="2398" r:id="rId11"/>
    <p:sldId id="2391" r:id="rId12"/>
    <p:sldId id="2390" r:id="rId13"/>
    <p:sldId id="2399" r:id="rId14"/>
    <p:sldId id="2401" r:id="rId15"/>
    <p:sldId id="2402" r:id="rId16"/>
    <p:sldId id="2400" r:id="rId17"/>
    <p:sldId id="2403" r:id="rId18"/>
    <p:sldId id="2664" r:id="rId19"/>
    <p:sldId id="2665" r:id="rId20"/>
    <p:sldId id="2667" r:id="rId21"/>
    <p:sldId id="357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A51C"/>
    <a:srgbClr val="E23B30"/>
    <a:srgbClr val="673BB8"/>
    <a:srgbClr val="0059BB"/>
    <a:srgbClr val="FFC82E"/>
    <a:srgbClr val="FF7900"/>
    <a:srgbClr val="BED600"/>
    <a:srgbClr val="D1D3D4"/>
    <a:srgbClr val="A7A9AC"/>
    <a:srgbClr val="8082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FB448A-D96C-419D-A312-CBA9E7EB7C73}" v="1" dt="2025-02-21T05:47:40.4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9" autoAdjust="0"/>
    <p:restoredTop sz="96327"/>
  </p:normalViewPr>
  <p:slideViewPr>
    <p:cSldViewPr snapToGrid="0" snapToObjects="1">
      <p:cViewPr varScale="1">
        <p:scale>
          <a:sx n="10" d="100"/>
          <a:sy n="10" d="100"/>
        </p:scale>
        <p:origin x="278" y="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1DF79-026E-3548-89C9-409866307223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3C0D4-F573-3745-B11A-5A4E8EAA0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795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Correct</a:t>
            </a:r>
            <a:r>
              <a:rPr lang="en-US" baseline="0" dirty="0"/>
              <a:t> terms to be used in “TC Chapter Action” </a:t>
            </a:r>
            <a:r>
              <a:rPr lang="en-US" b="0" baseline="0" dirty="0"/>
              <a:t>column </a:t>
            </a:r>
            <a:r>
              <a:rPr lang="en-US" b="1" baseline="0" dirty="0"/>
              <a:t>(shall match the CER)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Note: Use green font color for “Passed” and red for “Failed”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Passed</a:t>
            </a:r>
            <a:r>
              <a:rPr lang="en-US" dirty="0"/>
              <a:t>, as balloted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 with editorial changes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</a:t>
            </a:r>
            <a:r>
              <a:rPr lang="en-US" baseline="0" dirty="0"/>
              <a:t> Ratification Ballot to be issued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Failed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Also include when applicable: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Ratification Ballots – In the “TC Chapter Action” column, state either passed and what cycle or failed: Example: “</a:t>
            </a:r>
            <a:r>
              <a:rPr lang="en-US" b="0" dirty="0"/>
              <a:t>Passed, A&amp;R Cycle 9-2017”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u="none" dirty="0"/>
              <a:t>Other activities outside the Letter Ballot process </a:t>
            </a:r>
            <a:r>
              <a:rPr lang="en-US" dirty="0"/>
              <a:t>– In the “Doc #” column, put the SEMI Standard Designation # – In the “Doc Title” column, put the full SEMI Standard title and underneath in parenthesis, briefly state what was done (Example: Delete “NOTE 2…” after section 3.1) – In the “TC Chapter Action” column, state either “Passed, submitted to ISC A&amp;R SC” or “Fail”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23A02-8FCA-4C4E-81BE-F2A4E58E3A3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154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Correct</a:t>
            </a:r>
            <a:r>
              <a:rPr lang="en-US" baseline="0" dirty="0"/>
              <a:t> terms to be used in “TC Chapter Action” </a:t>
            </a:r>
            <a:r>
              <a:rPr lang="en-US" b="0" baseline="0" dirty="0"/>
              <a:t>column </a:t>
            </a:r>
            <a:r>
              <a:rPr lang="en-US" b="1" baseline="0" dirty="0"/>
              <a:t>(shall match the CER)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Note: Use green font color for “Passed” and red for “Failed”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Passed</a:t>
            </a:r>
            <a:r>
              <a:rPr lang="en-US" dirty="0"/>
              <a:t>, as balloted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 with editorial changes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</a:t>
            </a:r>
            <a:r>
              <a:rPr lang="en-US" baseline="0" dirty="0"/>
              <a:t> Ratification Ballot to be issued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Failed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Also include when applicable: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Ratification Ballots – In the “TC Chapter Action” column, state either passed and what cycle or failed: Example: “</a:t>
            </a:r>
            <a:r>
              <a:rPr lang="en-US" b="0" dirty="0"/>
              <a:t>Passed, A&amp;R Cycle 9-2017”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u="none" dirty="0"/>
              <a:t>Other activities outside the Letter Ballot process </a:t>
            </a:r>
            <a:r>
              <a:rPr lang="en-US" dirty="0"/>
              <a:t>– In the “Doc #” column, put the SEMI Standard Designation # – In the “Doc Title” column, put the full SEMI Standard title and underneath in parenthesis, briefly state what was done (Example: Delete “NOTE 2…” after section 3.1) – In the “TC Chapter Action” column, state either “Passed, submitted to ISC A&amp;R SC” or “Fail”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23A02-8FCA-4C4E-81BE-F2A4E58E3A3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122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Correct</a:t>
            </a:r>
            <a:r>
              <a:rPr lang="en-US" baseline="0" dirty="0"/>
              <a:t> terms to be used in “TC Chapter Action” </a:t>
            </a:r>
            <a:r>
              <a:rPr lang="en-US" b="0" baseline="0" dirty="0"/>
              <a:t>column </a:t>
            </a:r>
            <a:r>
              <a:rPr lang="en-US" b="1" baseline="0" dirty="0"/>
              <a:t>(shall match the CER)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Note: Use green font color for “Passed” and red for “Failed”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Passed</a:t>
            </a:r>
            <a:r>
              <a:rPr lang="en-US" dirty="0"/>
              <a:t>, as balloted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 with editorial changes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</a:t>
            </a:r>
            <a:r>
              <a:rPr lang="en-US" baseline="0" dirty="0"/>
              <a:t> Ratification Ballot to be issued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Failed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Also include when applicable: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Ratification Ballots – In the “TC Chapter Action” column, state either passed and what cycle or failed: Example: “</a:t>
            </a:r>
            <a:r>
              <a:rPr lang="en-US" b="0" dirty="0"/>
              <a:t>Passed, A&amp;R Cycle 9-2017”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u="none" dirty="0"/>
              <a:t>Other activities outside the Letter Ballot process </a:t>
            </a:r>
            <a:r>
              <a:rPr lang="en-US" dirty="0"/>
              <a:t>– In the “Doc #” column, put the SEMI Standard Designation # – In the “Doc Title” column, put the full SEMI Standard title and underneath in parenthesis, briefly state what was done (Example: Delete “NOTE 2…” after section 3.1) – In the “TC Chapter Action” column, state either “Passed, submitted to ISC A&amp;R SC” or “Fail”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23A02-8FCA-4C4E-81BE-F2A4E58E3A3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99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Correct</a:t>
            </a:r>
            <a:r>
              <a:rPr lang="en-US" baseline="0" dirty="0"/>
              <a:t> terms to be used in “TC Chapter Action” </a:t>
            </a:r>
            <a:r>
              <a:rPr lang="en-US" b="0" baseline="0" dirty="0"/>
              <a:t>column </a:t>
            </a:r>
            <a:r>
              <a:rPr lang="en-US" b="1" baseline="0" dirty="0"/>
              <a:t>(shall match the CER)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Note: Use green font color for “Passed” and red for “Failed”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Passed</a:t>
            </a:r>
            <a:r>
              <a:rPr lang="en-US" dirty="0"/>
              <a:t>, as balloted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 with editorial changes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</a:t>
            </a:r>
            <a:r>
              <a:rPr lang="en-US" baseline="0" dirty="0"/>
              <a:t> Ratification Ballot to be issued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Failed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Also include when applicable: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Ratification Ballots – In the “TC Chapter Action” column, state either passed and what cycle or failed: Example: “</a:t>
            </a:r>
            <a:r>
              <a:rPr lang="en-US" b="0" dirty="0"/>
              <a:t>Passed, A&amp;R Cycle 9-2017”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u="none" dirty="0"/>
              <a:t>Other activities outside the Letter Ballot process </a:t>
            </a:r>
            <a:r>
              <a:rPr lang="en-US" dirty="0"/>
              <a:t>– In the “Doc #” column, put the SEMI Standard Designation # – In the “Doc Title” column, put the full SEMI Standard title and underneath in parenthesis, briefly state what was done (Example: Delete “NOTE 2…” after section 3.1) – In the “TC Chapter Action” column, state either “Passed, submitted to ISC A&amp;R SC” or “Fail”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23A02-8FCA-4C4E-81BE-F2A4E58E3A3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86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Correct</a:t>
            </a:r>
            <a:r>
              <a:rPr lang="en-US" baseline="0" dirty="0"/>
              <a:t> terms to be used in “TC Chapter Action” </a:t>
            </a:r>
            <a:r>
              <a:rPr lang="en-US" b="0" baseline="0" dirty="0"/>
              <a:t>column </a:t>
            </a:r>
            <a:r>
              <a:rPr lang="en-US" b="1" baseline="0" dirty="0"/>
              <a:t>(shall match the CER)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Note: Use green font color for “Passed” and red for “Failed”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Passed</a:t>
            </a:r>
            <a:r>
              <a:rPr lang="en-US" dirty="0"/>
              <a:t>, as balloted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 with editorial changes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</a:t>
            </a:r>
            <a:r>
              <a:rPr lang="en-US" baseline="0" dirty="0"/>
              <a:t> Ratification Ballot to be issued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Failed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Also include when applicable: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Ratification Ballots – In the “TC Chapter Action” column, state either passed and what cycle or failed: Example: “</a:t>
            </a:r>
            <a:r>
              <a:rPr lang="en-US" b="0" dirty="0"/>
              <a:t>Passed, A&amp;R Cycle 9-2017”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u="none" dirty="0"/>
              <a:t>Other activities outside the Letter Ballot process </a:t>
            </a:r>
            <a:r>
              <a:rPr lang="en-US" dirty="0"/>
              <a:t>– In the “Doc #” column, put the SEMI Standard Designation # – In the “Doc Title” column, put the full SEMI Standard title and underneath in parenthesis, briefly state what was done (Example: Delete “NOTE 2…” after section 3.1) – In the “TC Chapter Action” column, state either “Passed, submitted to ISC A&amp;R SC” or “Fail”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23A02-8FCA-4C4E-81BE-F2A4E58E3A3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12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Correct</a:t>
            </a:r>
            <a:r>
              <a:rPr lang="en-US" baseline="0" dirty="0"/>
              <a:t> terms to be used in “TC Chapter Action” </a:t>
            </a:r>
            <a:r>
              <a:rPr lang="en-US" b="0" baseline="0" dirty="0"/>
              <a:t>column </a:t>
            </a:r>
            <a:r>
              <a:rPr lang="en-US" b="1" baseline="0" dirty="0"/>
              <a:t>(shall match the CER)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Note: Use green font color for “Passed” and red for “Failed”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Passed</a:t>
            </a:r>
            <a:r>
              <a:rPr lang="en-US" dirty="0"/>
              <a:t>, as balloted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 with editorial changes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Passed,</a:t>
            </a:r>
            <a:r>
              <a:rPr lang="en-US" baseline="0" dirty="0"/>
              <a:t> Ratification Ballot to be issued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Failed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Also include when applicable: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Ratification Ballots – In the “TC Chapter Action” column, state either passed and what cycle or failed: Example: “</a:t>
            </a:r>
            <a:r>
              <a:rPr lang="en-US" b="0" dirty="0"/>
              <a:t>Passed, A&amp;R Cycle 9-2017”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u="none" dirty="0"/>
              <a:t>Other activities outside the Letter Ballot process </a:t>
            </a:r>
            <a:r>
              <a:rPr lang="en-US" dirty="0"/>
              <a:t>– In the “Doc #” column, put the SEMI Standard Designation # – In the “Doc Title” column, put the full SEMI Standard title and underneath in parenthesis, briefly state what was done (Example: Delete “NOTE 2…” after section 3.1) – In the “TC Chapter Action” column, state either “Passed, submitted to ISC A&amp;R SC” or “Fail”</a:t>
            </a:r>
            <a:endParaRPr lang="en-US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23A02-8FCA-4C4E-81BE-F2A4E58E3A3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523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93340" y="2375554"/>
            <a:ext cx="5786849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93341" y="3607681"/>
            <a:ext cx="5786848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23971" y="1920697"/>
            <a:ext cx="1524000" cy="364067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293341" y="5502561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/ role  / date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A09B5F3-6FD6-8843-9E2E-E904C9FCB9C7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1951975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9A3986-3D3C-1D4C-9608-4EFAD8608901}"/>
              </a:ext>
            </a:extLst>
          </p:cNvPr>
          <p:cNvSpPr txBox="1"/>
          <p:nvPr userDrawn="1"/>
        </p:nvSpPr>
        <p:spPr>
          <a:xfrm>
            <a:off x="4884236" y="6433756"/>
            <a:ext cx="69490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kern="1200" dirty="0">
                <a:solidFill>
                  <a:srgbClr val="D1D3D4"/>
                </a:solidFill>
                <a:effectLst/>
                <a:latin typeface="+mn-lt"/>
                <a:ea typeface="+mn-ea"/>
                <a:cs typeface="+mn-cs"/>
              </a:rPr>
              <a:t>CONNECT     -     COLLABORATE.    -     INNOVATE.    -     GROW.    -     PROSPER</a:t>
            </a:r>
            <a:endParaRPr lang="en-US" sz="1400" dirty="0">
              <a:solidFill>
                <a:srgbClr val="D1D3D4"/>
              </a:solidFill>
            </a:endParaRPr>
          </a:p>
        </p:txBody>
      </p:sp>
      <p:pic>
        <p:nvPicPr>
          <p:cNvPr id="10" name="圖片 9" descr="一張含有 文字 的圖片&#10;&#10;自動產生的描述">
            <a:extLst>
              <a:ext uri="{FF2B5EF4-FFF2-40B4-BE49-F238E27FC236}">
                <a16:creationId xmlns:a16="http://schemas.microsoft.com/office/drawing/2014/main" id="{2D861F9C-1E6D-458F-A868-C61DADA13C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9777" y="5880406"/>
            <a:ext cx="2387980" cy="5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97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BC7A36FD-D200-4342-9BB4-CD30076306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262EBD-75BF-4C4D-BCCC-F836AE4FCF31}" type="datetime1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D887F68-5E85-4D07-A06A-AD7BE2A8C0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14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4DD40F27-68A9-2940-AAC5-8DA417D8C5BD}"/>
              </a:ext>
            </a:extLst>
          </p:cNvPr>
          <p:cNvSpPr/>
          <p:nvPr userDrawn="1"/>
        </p:nvSpPr>
        <p:spPr>
          <a:xfrm>
            <a:off x="4" y="0"/>
            <a:ext cx="5619318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16170" y="3607681"/>
            <a:ext cx="5196113" cy="1747837"/>
          </a:xfr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optional text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46800" y="1920697"/>
            <a:ext cx="1524000" cy="364067"/>
          </a:xfrm>
          <a:prstGeom prst="rect">
            <a:avLst/>
          </a:prstGeom>
        </p:spPr>
      </p:pic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2765412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268515" y="357124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3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F2FA0D-FA46-5449-A40F-86D2A2C24693}"/>
              </a:ext>
            </a:extLst>
          </p:cNvPr>
          <p:cNvSpPr/>
          <p:nvPr userDrawn="1"/>
        </p:nvSpPr>
        <p:spPr>
          <a:xfrm>
            <a:off x="6016167" y="3001653"/>
            <a:ext cx="2617680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199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</a:t>
            </a:r>
          </a:p>
        </p:txBody>
      </p:sp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B7BEC25B-22C6-4A65-9E43-D683C4A8E1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6756" y="5880406"/>
            <a:ext cx="2387980" cy="5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74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85395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Task Force Highlights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85394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2CA0EAC-3FCD-DD4C-90F5-CBD0CD0D74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2A38C21F-FEB6-4108-8303-AB00A79E40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8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C856DDE-C81A-E447-89C0-33C161BF8032}" type="datetime1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54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702" r:id="rId3"/>
    <p:sldLayoutId id="2147483704" r:id="rId4"/>
  </p:sldLayoutIdLst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hf hdr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thirabara@semi.or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6E8E4-FACC-5E63-AD9F-803D13CE9E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3340" y="2375554"/>
            <a:ext cx="6634803" cy="1232127"/>
          </a:xfrm>
        </p:spPr>
        <p:txBody>
          <a:bodyPr>
            <a:normAutofit fontScale="90000"/>
          </a:bodyPr>
          <a:lstStyle/>
          <a:p>
            <a:r>
              <a:rPr lang="en-US" dirty="0"/>
              <a:t>Japan TC Chapter</a:t>
            </a:r>
            <a:r>
              <a:rPr lang="en-US" altLang="ja-JP" dirty="0">
                <a:ea typeface="ＭＳ Ｐゴシック" pitchFamily="34" charset="-128"/>
              </a:rPr>
              <a:t> </a:t>
            </a:r>
            <a:br>
              <a:rPr lang="en-US" altLang="ja-JP" dirty="0">
                <a:ea typeface="ＭＳ Ｐゴシック" pitchFamily="34" charset="-128"/>
              </a:rPr>
            </a:br>
            <a:r>
              <a:rPr lang="en-US" altLang="ja-JP" dirty="0">
                <a:ea typeface="ＭＳ Ｐゴシック" pitchFamily="34" charset="-128"/>
              </a:rPr>
              <a:t>Information &amp; Control</a:t>
            </a:r>
            <a:br>
              <a:rPr lang="sv-SE" dirty="0"/>
            </a:br>
            <a:r>
              <a:rPr lang="en-US" dirty="0"/>
              <a:t>Global Technical Committee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B4FD39-0BA2-49FB-8B93-83E4926A25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Liaison Report</a:t>
            </a:r>
          </a:p>
          <a:p>
            <a:r>
              <a:rPr lang="en-US" altLang="ja-JP" dirty="0"/>
              <a:t>February</a:t>
            </a:r>
            <a:r>
              <a:rPr lang="ja-JP" altLang="en-US" dirty="0"/>
              <a:t> </a:t>
            </a:r>
            <a:r>
              <a:rPr lang="en-US" altLang="ja-JP" dirty="0"/>
              <a:t>14th</a:t>
            </a:r>
            <a:r>
              <a:rPr lang="en-US" dirty="0"/>
              <a:t>, 202</a:t>
            </a:r>
            <a:r>
              <a:rPr lang="en-US" altLang="ja-JP" dirty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94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1851" y="829948"/>
            <a:ext cx="8912650" cy="808976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Other Activities Outside the Letter Ballot Process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53BD8D-2861-CBC3-729C-559886C60F13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8A0BE14E-BEBB-259F-FF7C-6BAB3E1ED374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1541528107"/>
              </p:ext>
            </p:extLst>
          </p:nvPr>
        </p:nvGraphicFramePr>
        <p:xfrm>
          <a:off x="831850" y="2046288"/>
          <a:ext cx="1052194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0460">
                  <a:extLst>
                    <a:ext uri="{9D8B030D-6E8A-4147-A177-3AD203B41FA5}">
                      <a16:colId xmlns:a16="http://schemas.microsoft.com/office/drawing/2014/main" val="209516894"/>
                    </a:ext>
                  </a:extLst>
                </a:gridCol>
                <a:gridCol w="986323">
                  <a:extLst>
                    <a:ext uri="{9D8B030D-6E8A-4147-A177-3AD203B41FA5}">
                      <a16:colId xmlns:a16="http://schemas.microsoft.com/office/drawing/2014/main" val="3263134056"/>
                    </a:ext>
                  </a:extLst>
                </a:gridCol>
                <a:gridCol w="1518337">
                  <a:extLst>
                    <a:ext uri="{9D8B030D-6E8A-4147-A177-3AD203B41FA5}">
                      <a16:colId xmlns:a16="http://schemas.microsoft.com/office/drawing/2014/main" val="1692306498"/>
                    </a:ext>
                  </a:extLst>
                </a:gridCol>
                <a:gridCol w="7266828">
                  <a:extLst>
                    <a:ext uri="{9D8B030D-6E8A-4147-A177-3AD203B41FA5}">
                      <a16:colId xmlns:a16="http://schemas.microsoft.com/office/drawing/2014/main" val="1022169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</a:t>
                      </a: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SC/TF/WG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Details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557093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None</a:t>
                      </a: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endParaRPr lang="en-US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9179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27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SNARF(s) Abolished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6E3C9-C517-B914-D940-079DA68A432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6B67C5-85AA-4FAB-BCC4-BE7ECFDEA89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51D9457D-62B3-8B69-6821-0AF64DC72A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291003"/>
              </p:ext>
            </p:extLst>
          </p:nvPr>
        </p:nvGraphicFramePr>
        <p:xfrm>
          <a:off x="1056904" y="2339840"/>
          <a:ext cx="1003872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181">
                  <a:extLst>
                    <a:ext uri="{9D8B030D-6E8A-4147-A177-3AD203B41FA5}">
                      <a16:colId xmlns:a16="http://schemas.microsoft.com/office/drawing/2014/main" val="697381739"/>
                    </a:ext>
                  </a:extLst>
                </a:gridCol>
                <a:gridCol w="1814965">
                  <a:extLst>
                    <a:ext uri="{9D8B030D-6E8A-4147-A177-3AD203B41FA5}">
                      <a16:colId xmlns:a16="http://schemas.microsoft.com/office/drawing/2014/main" val="4099669034"/>
                    </a:ext>
                  </a:extLst>
                </a:gridCol>
                <a:gridCol w="6952578">
                  <a:extLst>
                    <a:ext uri="{9D8B030D-6E8A-4147-A177-3AD203B41FA5}">
                      <a16:colId xmlns:a16="http://schemas.microsoft.com/office/drawing/2014/main" val="3540728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</a:t>
                      </a:r>
                      <a:endParaRPr lang="en-US" sz="18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SC/TF/CFG</a:t>
                      </a:r>
                      <a:endParaRPr lang="en-US" sz="1800" i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Title/Details</a:t>
                      </a:r>
                      <a:endParaRPr lang="en-US" sz="1800" i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253835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4983629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807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Five-Year Review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6E3C9-C517-B914-D940-079DA68A432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6B67C5-85AA-4FAB-BCC4-BE7ECFDEA89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8140FA47-1279-00D0-342B-6C8BDCAE94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363" y="20351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 </a:t>
            </a:r>
            <a:endParaRPr kumimoji="0" lang="ja-JP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0" name="Table 3">
            <a:extLst>
              <a:ext uri="{FF2B5EF4-FFF2-40B4-BE49-F238E27FC236}">
                <a16:creationId xmlns:a16="http://schemas.microsoft.com/office/drawing/2014/main" id="{6BBFF63C-30F4-A61F-9DE6-EF55ED8EE0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7959258"/>
              </p:ext>
            </p:extLst>
          </p:nvPr>
        </p:nvGraphicFramePr>
        <p:xfrm>
          <a:off x="602763" y="2663280"/>
          <a:ext cx="10979848" cy="65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0626">
                  <a:extLst>
                    <a:ext uri="{9D8B030D-6E8A-4147-A177-3AD203B41FA5}">
                      <a16:colId xmlns:a16="http://schemas.microsoft.com/office/drawing/2014/main" val="1904845002"/>
                    </a:ext>
                  </a:extLst>
                </a:gridCol>
                <a:gridCol w="4974672">
                  <a:extLst>
                    <a:ext uri="{9D8B030D-6E8A-4147-A177-3AD203B41FA5}">
                      <a16:colId xmlns:a16="http://schemas.microsoft.com/office/drawing/2014/main" val="1047588455"/>
                    </a:ext>
                  </a:extLst>
                </a:gridCol>
                <a:gridCol w="1564749">
                  <a:extLst>
                    <a:ext uri="{9D8B030D-6E8A-4147-A177-3AD203B41FA5}">
                      <a16:colId xmlns:a16="http://schemas.microsoft.com/office/drawing/2014/main" val="1817119372"/>
                    </a:ext>
                  </a:extLst>
                </a:gridCol>
                <a:gridCol w="1979801">
                  <a:extLst>
                    <a:ext uri="{9D8B030D-6E8A-4147-A177-3AD203B41FA5}">
                      <a16:colId xmlns:a16="http://schemas.microsoft.com/office/drawing/2014/main" val="26213631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Destination</a:t>
                      </a: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Standard Title</a:t>
                      </a:r>
                      <a:endParaRPr lang="en-US" sz="1800" i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Action By</a:t>
                      </a:r>
                      <a:endParaRPr lang="en-US" sz="1800" i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Assigned to</a:t>
                      </a:r>
                      <a:endParaRPr lang="en-US" sz="1800" i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820156745"/>
                  </a:ext>
                </a:extLst>
              </a:tr>
              <a:tr h="287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游ゴシック" panose="020B0400000000000000" pitchFamily="50" charset="-128"/>
                        </a:rPr>
                        <a:t>None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游ゴシック" panose="020B0400000000000000" pitchFamily="50" charset="-128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ja-JP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ea typeface="游ゴシック" panose="020B0400000000000000" pitchFamily="50" charset="-128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marL="635" marR="0" algn="l" defTabSz="914126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4184998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818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5725D7AE-3AF7-C57F-2717-0620CFCEDF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6A54379-EE51-CBA7-7A46-F29B3DB05E1F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0" y="6356350"/>
            <a:ext cx="2743200" cy="365125"/>
          </a:xfrm>
        </p:spPr>
        <p:txBody>
          <a:bodyPr/>
          <a:lstStyle/>
          <a:p>
            <a:fld id="{43262EBD-75BF-4C4D-BCCC-F836AE4FCF31}" type="datetime1">
              <a:rPr lang="en-US" smtClean="0"/>
              <a:t>4/4/2025</a:t>
            </a:fld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D0AFB70-CE87-DFF8-17A0-1820107403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EFFD5370-6D15-1944-82FE-073ED003FB7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7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578404C-EB0B-E5C7-57B9-13D3B9EC2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3" y="1061203"/>
            <a:ext cx="8055651" cy="808976"/>
          </a:xfrm>
        </p:spPr>
        <p:txBody>
          <a:bodyPr>
            <a:normAutofit fontScale="90000"/>
          </a:bodyPr>
          <a:lstStyle/>
          <a:p>
            <a:br>
              <a:rPr lang="en-US" altLang="ja-JP">
                <a:solidFill>
                  <a:srgbClr val="000000"/>
                </a:solidFill>
              </a:rPr>
            </a:br>
            <a:br>
              <a:rPr lang="en-US" altLang="ja-JP">
                <a:solidFill>
                  <a:srgbClr val="000000"/>
                </a:solidFill>
              </a:rPr>
            </a:br>
            <a:br>
              <a:rPr lang="en-US" altLang="ja-JP">
                <a:solidFill>
                  <a:srgbClr val="000000"/>
                </a:solidFill>
              </a:rPr>
            </a:br>
            <a:r>
              <a:rPr lang="en-US" altLang="ja-JP"/>
              <a:t>Japan I&amp;C Maintenance Task Force Report</a:t>
            </a:r>
            <a:br>
              <a:rPr lang="en-US" altLang="ja-JP"/>
            </a:b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580B787-5CFB-2EF4-D334-A28004779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4/4/2025</a:t>
            </a:fld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6152215-DB11-3CB7-C3BA-CD71CBD16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DE2CE676-40AC-F563-0DEC-12B586887600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AC8B1C4-ED57-6511-DAC8-751CA4D73A1F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/>
              <a:t>Draft Document 7005 Line Item Revision to SEMI E91-1217: SPECIFICATION FOR PROBER SPECIFIC EQUIPMENT MODEL (PSEM)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ja-JP" dirty="0"/>
              <a:t>Document 7005 was issued for Cycle 7, 2024</a:t>
            </a:r>
          </a:p>
          <a:p>
            <a:pPr lvl="2">
              <a:buFont typeface="Wingdings" panose="05000000000000000000" pitchFamily="2" charset="2"/>
              <a:buChar char="n"/>
            </a:pPr>
            <a:r>
              <a:rPr lang="en-US" altLang="ja-JP" dirty="0"/>
              <a:t>Ballot Results: </a:t>
            </a:r>
            <a:r>
              <a:rPr lang="en-US" altLang="ja-JP" sz="1600" b="1" i="0" u="none" strike="noStrike" dirty="0">
                <a:solidFill>
                  <a:srgbClr val="00800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Passed</a:t>
            </a:r>
          </a:p>
          <a:p>
            <a:pPr lvl="2">
              <a:buFont typeface="Wingdings" panose="05000000000000000000" pitchFamily="2" charset="2"/>
              <a:buChar char="n"/>
            </a:pPr>
            <a:endParaRPr lang="en-US" altLang="ja-JP" b="1" dirty="0">
              <a:solidFill>
                <a:srgbClr val="008000"/>
              </a:solidFill>
              <a:ea typeface="Meiryo UI" panose="020B0604030504040204" pitchFamily="50" charset="-128"/>
            </a:endParaRPr>
          </a:p>
          <a:p>
            <a:r>
              <a:rPr lang="en-US" altLang="ja-JP" dirty="0"/>
              <a:t>Two SNARF were approved and</a:t>
            </a:r>
            <a:r>
              <a:rPr lang="ja-JP" altLang="en-US" dirty="0"/>
              <a:t> </a:t>
            </a:r>
            <a:r>
              <a:rPr lang="en-US" altLang="ja-JP" dirty="0"/>
              <a:t>authorized ballot submission to Cycle 2, 2025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ja-JP" dirty="0"/>
              <a:t>Line Item Revision to SEMI E174-0819 SPECIFICATION FOR WAFER JOB MANAGEMENT (WJM)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ja-JP" sz="1799" b="0" i="0" u="none" strike="noStrike" kern="1200" baseline="0" dirty="0">
                <a:latin typeface="+mn-lt"/>
                <a:ea typeface="+mn-ea"/>
                <a:cs typeface="+mn-cs"/>
              </a:rPr>
              <a:t>Line Item Revision to SEMI E178-0120 GUIDE FOR EDA FREEZE VERSION</a:t>
            </a:r>
          </a:p>
          <a:p>
            <a:pPr lvl="1"/>
            <a:endParaRPr lang="en-US" altLang="ja-JP" sz="1799" dirty="0">
              <a:latin typeface="+mn-lt"/>
              <a:ea typeface="+mn-ea"/>
              <a:cs typeface="+mn-cs"/>
            </a:endParaRPr>
          </a:p>
          <a:p>
            <a:r>
              <a:rPr lang="en-US" altLang="ja-JP" sz="1999" dirty="0">
                <a:latin typeface="+mn-lt"/>
                <a:ea typeface="+mn-ea"/>
                <a:cs typeface="+mn-cs"/>
              </a:rPr>
              <a:t>Draft Document 7330 Line Item Revision to SEMI E178-0120: GUIDE FOR EDA FREEZE VERSION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ja-JP" sz="1799" dirty="0">
                <a:latin typeface="+mn-lt"/>
                <a:ea typeface="+mn-ea"/>
                <a:cs typeface="+mn-cs"/>
              </a:rPr>
              <a:t>Document 7330 was issued for Cycle 2, 2025</a:t>
            </a:r>
          </a:p>
          <a:p>
            <a:pPr lvl="1"/>
            <a:endParaRPr lang="en-US" altLang="ja-JP" sz="1999" b="0" i="0" u="none" strike="noStrike" kern="1200" baseline="0" dirty="0">
              <a:latin typeface="+mn-lt"/>
              <a:ea typeface="+mn-ea"/>
              <a:cs typeface="+mn-cs"/>
            </a:endParaRPr>
          </a:p>
          <a:p>
            <a:r>
              <a:rPr lang="en-US" altLang="ja-JP" sz="1999" dirty="0">
                <a:latin typeface="+mn-lt"/>
                <a:ea typeface="+mn-ea"/>
                <a:cs typeface="+mn-cs"/>
              </a:rPr>
              <a:t>Draft Document 7334 Line Item Revision to SEMI </a:t>
            </a:r>
            <a:r>
              <a:rPr lang="en-US" altLang="ja-JP" dirty="0"/>
              <a:t>E174-0819 SPECIFICATION FOR WAFER JOB MANAGEMENT (WJM)</a:t>
            </a:r>
            <a:endParaRPr lang="en-US" altLang="ja-JP" sz="1999" dirty="0"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ja-JP" sz="1799" dirty="0">
                <a:latin typeface="+mn-lt"/>
                <a:ea typeface="+mn-ea"/>
                <a:cs typeface="+mn-cs"/>
              </a:rPr>
              <a:t>Author is working to make Draft Document</a:t>
            </a:r>
          </a:p>
          <a:p>
            <a:endParaRPr lang="en-US" altLang="ja-JP" sz="1999" b="0" i="0" u="none" strike="noStrike" kern="1200" baseline="0" dirty="0">
              <a:latin typeface="+mn-lt"/>
              <a:ea typeface="+mn-ea"/>
              <a:cs typeface="+mn-cs"/>
            </a:endParaRPr>
          </a:p>
          <a:p>
            <a:pPr lvl="1"/>
            <a:endParaRPr lang="en-US" altLang="ja-JP" dirty="0"/>
          </a:p>
          <a:p>
            <a:pPr lvl="2">
              <a:buFont typeface="Wingdings" panose="05000000000000000000" pitchFamily="2" charset="2"/>
              <a:buChar char="n"/>
            </a:pPr>
            <a:endParaRPr lang="en-US" altLang="ja-JP" sz="1600" b="1" i="0" u="none" strike="noStrike" dirty="0">
              <a:solidFill>
                <a:srgbClr val="008000"/>
              </a:solidFill>
              <a:effectLst/>
              <a:latin typeface="Arial" panose="020B0604020202020204" pitchFamily="34" charset="0"/>
              <a:ea typeface="Meiryo UI" panose="020B0604030504040204" pitchFamily="50" charset="-128"/>
            </a:endParaRPr>
          </a:p>
          <a:p>
            <a:pPr lvl="2">
              <a:buFont typeface="Wingdings" panose="05000000000000000000" pitchFamily="2" charset="2"/>
              <a:buChar char="n"/>
            </a:pPr>
            <a:endParaRPr lang="en-US" altLang="ja-JP" b="1" dirty="0">
              <a:solidFill>
                <a:srgbClr val="008000"/>
              </a:solidFill>
              <a:ea typeface="Meiryo UI" panose="020B0604030504040204" pitchFamily="50" charset="-128"/>
            </a:endParaRPr>
          </a:p>
          <a:p>
            <a:pPr>
              <a:buFont typeface="Wingdings" panose="05000000000000000000" pitchFamily="2" charset="2"/>
              <a:buChar char="n"/>
            </a:pP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5899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2B6C06-B77C-AD19-60C0-AC17F3079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296B26-6148-7D3A-2FAF-9305C7BCB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3" y="1061203"/>
            <a:ext cx="8055651" cy="808976"/>
          </a:xfrm>
        </p:spPr>
        <p:txBody>
          <a:bodyPr>
            <a:normAutofit fontScale="90000"/>
          </a:bodyPr>
          <a:lstStyle/>
          <a:p>
            <a:br>
              <a:rPr lang="en-US" altLang="ja-JP" dirty="0">
                <a:solidFill>
                  <a:srgbClr val="000000"/>
                </a:solidFill>
              </a:rPr>
            </a:br>
            <a:br>
              <a:rPr lang="en-US" altLang="ja-JP" dirty="0">
                <a:solidFill>
                  <a:srgbClr val="000000"/>
                </a:solidFill>
              </a:rPr>
            </a:br>
            <a:br>
              <a:rPr lang="en-US" altLang="ja-JP" dirty="0">
                <a:solidFill>
                  <a:srgbClr val="000000"/>
                </a:solidFill>
              </a:rPr>
            </a:br>
            <a:r>
              <a:rPr lang="en-US" altLang="ja-JP" dirty="0"/>
              <a:t>GEM300 Task Force Report</a:t>
            </a:r>
            <a:br>
              <a:rPr lang="en-US" altLang="ja-JP" dirty="0"/>
            </a:b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8ABDF22-9049-C8AD-04F5-F8EB6A15C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4/4/2025</a:t>
            </a:fld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C8195AA-EB37-A0AA-36D5-C29ECD526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0C28017F-AD15-2757-EC0C-704B99C35870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CCB53E7-8E4E-6E24-64C7-70761658D8F3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altLang="ja-JP" dirty="0"/>
              <a:t>Draft Document 7173 Line-Item Revision to SEMI E30-0423: SPECIFICATION FOR THE GENERIC MODEL FOR COMMUNICATIONS AND CONTROL OF MANUFACTURING EQUIPMENT (GEM)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ja-JP" dirty="0"/>
              <a:t>Document 7173 was passed with Technical Change.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ja-JP" dirty="0"/>
              <a:t>Ratification ballot was issued for Cycle 7, 2024.</a:t>
            </a:r>
          </a:p>
          <a:p>
            <a:pPr lvl="2">
              <a:buFont typeface="Wingdings" panose="05000000000000000000" pitchFamily="2" charset="2"/>
              <a:buChar char="n"/>
            </a:pPr>
            <a:r>
              <a:rPr lang="en-US" altLang="ja-JP" dirty="0"/>
              <a:t>Ballot Results</a:t>
            </a:r>
            <a:r>
              <a:rPr lang="en-US" altLang="ja-JP"/>
              <a:t>: </a:t>
            </a:r>
            <a:r>
              <a:rPr lang="en-US" altLang="ja-JP" sz="1600" b="1" i="0" u="none" strike="noStrike">
                <a:solidFill>
                  <a:srgbClr val="00800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Passed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98FAF-3749-60A2-EADD-BD2D72868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234107-F650-3C4E-5E03-CADD17CD9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3" y="1061203"/>
            <a:ext cx="9731924" cy="808976"/>
          </a:xfrm>
        </p:spPr>
        <p:txBody>
          <a:bodyPr>
            <a:normAutofit fontScale="90000"/>
          </a:bodyPr>
          <a:lstStyle/>
          <a:p>
            <a:br>
              <a:rPr lang="en-US" altLang="ja-JP" dirty="0">
                <a:solidFill>
                  <a:srgbClr val="000000"/>
                </a:solidFill>
              </a:rPr>
            </a:br>
            <a:br>
              <a:rPr lang="en-US" altLang="ja-JP" dirty="0">
                <a:solidFill>
                  <a:srgbClr val="000000"/>
                </a:solidFill>
              </a:rPr>
            </a:br>
            <a:br>
              <a:rPr lang="en-US" altLang="ja-JP" dirty="0">
                <a:solidFill>
                  <a:srgbClr val="000000"/>
                </a:solidFill>
              </a:rPr>
            </a:br>
            <a:r>
              <a:rPr lang="en-US" altLang="ja-JP" dirty="0"/>
              <a:t>Fab &amp; Equipment Information Security Task Force Report</a:t>
            </a:r>
            <a:br>
              <a:rPr lang="en-US" altLang="ja-JP" dirty="0"/>
            </a:b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5269F0F-3C27-419B-D820-5F5165502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4/4/2025</a:t>
            </a:fld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CA30B57-94B1-CCCC-DD66-9B0DD322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9E55D361-0B3B-44F6-BF1C-01A6B5391CB2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E3E9955-4075-4FE3-AF41-062BABA0471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altLang="ja-JP" dirty="0"/>
              <a:t>None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803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893C8-6F32-108A-0E88-60288D896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67D5C5-970D-43C7-54B8-E16CA4A8B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3" y="1061203"/>
            <a:ext cx="9148450" cy="808976"/>
          </a:xfrm>
        </p:spPr>
        <p:txBody>
          <a:bodyPr>
            <a:normAutofit fontScale="90000"/>
          </a:bodyPr>
          <a:lstStyle/>
          <a:p>
            <a:br>
              <a:rPr lang="en-US" altLang="ja-JP" dirty="0">
                <a:solidFill>
                  <a:srgbClr val="000000"/>
                </a:solidFill>
              </a:rPr>
            </a:br>
            <a:br>
              <a:rPr lang="en-US" altLang="ja-JP" dirty="0">
                <a:solidFill>
                  <a:srgbClr val="000000"/>
                </a:solidFill>
              </a:rPr>
            </a:br>
            <a:br>
              <a:rPr lang="en-US" altLang="ja-JP" dirty="0">
                <a:solidFill>
                  <a:srgbClr val="000000"/>
                </a:solidFill>
              </a:rPr>
            </a:br>
            <a:r>
              <a:rPr lang="en-US" altLang="ja-JP" dirty="0"/>
              <a:t>Diagnostic Data Acquisition (DDA) Task Force Report</a:t>
            </a:r>
            <a:br>
              <a:rPr lang="en-US" altLang="ja-JP" dirty="0"/>
            </a:b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2DAF366-6E0A-C491-F40A-68E2D2C99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4/4/2025</a:t>
            </a:fld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0492E1B-64E6-188E-1E59-9923C45A5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31C5F0AD-6A7D-C741-B5D9-1B9688B8AD1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6A449EC3-F2EE-E0BD-C959-8864853C842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altLang="ja-JP" dirty="0"/>
              <a:t>Last Meeting: 2024/12/12 @Tokyo Big Sight</a:t>
            </a:r>
          </a:p>
          <a:p>
            <a:pPr lvl="1"/>
            <a:r>
              <a:rPr lang="en-US" altLang="ja-JP" dirty="0"/>
              <a:t>10 Attendees</a:t>
            </a:r>
          </a:p>
          <a:p>
            <a:pPr lvl="1"/>
            <a:r>
              <a:rPr lang="en-US" altLang="ja-JP" dirty="0"/>
              <a:t>TF will continue the discussion of the EDA Freeze 3 leveraging Connect@SEMI.</a:t>
            </a:r>
          </a:p>
          <a:p>
            <a:r>
              <a:rPr lang="en-US" altLang="ja-JP" dirty="0"/>
              <a:t>Next Meeting</a:t>
            </a:r>
          </a:p>
          <a:p>
            <a:pPr lvl="1"/>
            <a:r>
              <a:rPr lang="en-US" altLang="ja-JP" dirty="0"/>
              <a:t>There is no plan, so far, until SEMICON/Japan 2025.</a:t>
            </a:r>
          </a:p>
          <a:p>
            <a:pPr lvl="1"/>
            <a:r>
              <a:rPr lang="en-US" altLang="ja-JP" dirty="0"/>
              <a:t>Will set meetings on the occasion.</a:t>
            </a:r>
          </a:p>
          <a:p>
            <a:endParaRPr lang="en-US" altLang="ja-JP" dirty="0"/>
          </a:p>
          <a:p>
            <a:r>
              <a:rPr lang="en-US" altLang="ja-JP" dirty="0"/>
              <a:t>Joined and helped STEP EDA Freeze 3</a:t>
            </a:r>
          </a:p>
          <a:p>
            <a:pPr lvl="1"/>
            <a:r>
              <a:rPr lang="en-US" altLang="ja-JP" dirty="0"/>
              <a:t>2024/12/13 @Tokeo Big Sight</a:t>
            </a:r>
          </a:p>
          <a:p>
            <a:pPr lvl="1"/>
            <a:r>
              <a:rPr lang="en-US" altLang="ja-JP" dirty="0"/>
              <a:t>Speakers: Albert </a:t>
            </a:r>
            <a:r>
              <a:rPr lang="en-US" altLang="ja-JP" dirty="0" err="1"/>
              <a:t>Fuchigami</a:t>
            </a:r>
            <a:r>
              <a:rPr lang="en-US" altLang="ja-JP" dirty="0"/>
              <a:t>, Mitch Sakamoto</a:t>
            </a:r>
          </a:p>
          <a:p>
            <a:pPr lvl="1"/>
            <a:r>
              <a:rPr lang="en-US" altLang="ja-JP" dirty="0"/>
              <a:t>Attendees: around 20 people</a:t>
            </a:r>
          </a:p>
        </p:txBody>
      </p:sp>
    </p:spTree>
    <p:extLst>
      <p:ext uri="{BB962C8B-B14F-4D97-AF65-F5344CB8AC3E}">
        <p14:creationId xmlns:p14="http://schemas.microsoft.com/office/powerpoint/2010/main" val="58069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Question?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CC7EAA-AD91-9F9D-16EB-38D915D741AE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For more information, please contact </a:t>
            </a:r>
          </a:p>
          <a:p>
            <a:r>
              <a:rPr lang="en-US" altLang="ja-JP" dirty="0" err="1"/>
              <a:t>Takeaki</a:t>
            </a:r>
            <a:r>
              <a:rPr lang="en-US" altLang="ja-JP" dirty="0"/>
              <a:t> </a:t>
            </a:r>
            <a:r>
              <a:rPr lang="en-US" altLang="ja-JP" dirty="0" err="1"/>
              <a:t>Hirabara</a:t>
            </a:r>
            <a:r>
              <a:rPr lang="en-US" dirty="0"/>
              <a:t> at </a:t>
            </a:r>
            <a:r>
              <a:rPr lang="en-US" dirty="0">
                <a:hlinkClick r:id="rId2"/>
              </a:rPr>
              <a:t>thirabara@semi.org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78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07681E3-3D08-465A-B804-BCCEBC700C4F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370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Meeting Information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1552DC8-7138-112C-1E4E-1CE209CF33C4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lvl="0"/>
            <a:r>
              <a:rPr lang="en-US" altLang="ja-JP" dirty="0"/>
              <a:t>Last meeting</a:t>
            </a:r>
          </a:p>
          <a:p>
            <a:pPr lvl="1"/>
            <a:r>
              <a:rPr lang="en-US" altLang="ja-JP" sz="2000" dirty="0">
                <a:ea typeface="MS PGothic" panose="020B0600070205080204" pitchFamily="34" charset="-128"/>
              </a:rPr>
              <a:t>Friday December 13th, 2024, 13:30-16:30 [JST]</a:t>
            </a:r>
          </a:p>
          <a:p>
            <a:pPr lvl="1"/>
            <a:r>
              <a:rPr lang="en-US" altLang="ja-JP" sz="2000" dirty="0">
                <a:ea typeface="MS PGothic" panose="020B0600070205080204" pitchFamily="34" charset="-128"/>
              </a:rPr>
              <a:t>International Conference Hall, SEMICON Japan 2024 + OVTCCM [Hybrid]</a:t>
            </a:r>
          </a:p>
          <a:p>
            <a:pPr marL="457063" lvl="1" indent="0">
              <a:buNone/>
            </a:pPr>
            <a:endParaRPr lang="en-US" altLang="ja-JP" sz="2000" dirty="0">
              <a:ea typeface="MS PGothic" panose="020B0600070205080204" pitchFamily="34" charset="-128"/>
            </a:endParaRPr>
          </a:p>
          <a:p>
            <a:pPr lvl="0"/>
            <a:r>
              <a:rPr lang="en-US" altLang="ja-JP" dirty="0"/>
              <a:t>Next meeting</a:t>
            </a:r>
            <a:endParaRPr lang="en-US" altLang="ja-JP" dirty="0">
              <a:ea typeface="MS PGothic" panose="020B0600070205080204" pitchFamily="34" charset="-128"/>
            </a:endParaRPr>
          </a:p>
          <a:p>
            <a:pPr lvl="1"/>
            <a:r>
              <a:rPr lang="en-US" altLang="ja-JP" sz="2000" dirty="0">
                <a:ea typeface="MS PGothic" panose="020B0600070205080204" pitchFamily="34" charset="-128"/>
              </a:rPr>
              <a:t>Friday April 18th, 2025</a:t>
            </a:r>
            <a:r>
              <a:rPr lang="en-US" altLang="ja-JP" sz="2000">
                <a:ea typeface="MS PGothic" panose="020B0600070205080204" pitchFamily="34" charset="-128"/>
              </a:rPr>
              <a:t>, 13:30-16:30 </a:t>
            </a:r>
            <a:r>
              <a:rPr lang="en-US" altLang="ja-JP" sz="2000" dirty="0">
                <a:ea typeface="MS PGothic" panose="020B0600070205080204" pitchFamily="34" charset="-128"/>
              </a:rPr>
              <a:t>[JST]</a:t>
            </a:r>
          </a:p>
          <a:p>
            <a:pPr lvl="1"/>
            <a:r>
              <a:rPr lang="en-US" altLang="ja-JP" sz="2000" dirty="0">
                <a:ea typeface="MS PGothic" panose="020B0600070205080204" pitchFamily="34" charset="-128"/>
              </a:rPr>
              <a:t>SEMI Japan Office + OVTCCM [Hybrid]</a:t>
            </a:r>
          </a:p>
          <a:p>
            <a:pPr lvl="1"/>
            <a:endParaRPr lang="en-US" altLang="ja-JP" sz="2000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50A252AE-C526-9E3F-DDC5-81A9F102D090}"/>
              </a:ext>
            </a:extLst>
          </p:cNvPr>
          <p:cNvSpPr txBox="1"/>
          <p:nvPr/>
        </p:nvSpPr>
        <p:spPr>
          <a:xfrm>
            <a:off x="2078729" y="5238165"/>
            <a:ext cx="80345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kumimoji="0" lang="en-US" sz="2000" u="sng" dirty="0">
                <a:solidFill>
                  <a:srgbClr val="55A346"/>
                </a:solidFill>
                <a:latin typeface="Arial Black" panose="020B0A04020102020204"/>
              </a:rPr>
              <a:t>http://www.semi.org/en/standards-events</a:t>
            </a:r>
          </a:p>
          <a:p>
            <a:pPr algn="ctr" defTabSz="914217"/>
            <a:r>
              <a:rPr kumimoji="0" lang="en-US" sz="3600" dirty="0">
                <a:solidFill>
                  <a:srgbClr val="262726"/>
                </a:solidFill>
                <a:latin typeface="Arial Black" panose="020B0A0402010202020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349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Leadership Changes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A39ED6-3ACB-62D8-F588-6415B236AAE7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A49487-B623-16F8-5BC0-6F206A3A8967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dirty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69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Committee Structure Changes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A39ED6-3ACB-62D8-F588-6415B236AAE7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A49487-B623-16F8-5BC0-6F206A3A8967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dirty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35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957DEA-B1DF-7F31-2775-03E6F3D49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Organization Chart</a:t>
            </a: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CA28976-EDE0-6090-D45D-6142A77A1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4/4/2025</a:t>
            </a:fld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AEEC38A-9B2A-0346-77A3-0AD421FD4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98F82927-953C-ACA1-4513-24EFDE6F782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3B43DD7-F33B-04DD-C908-E74356E5B0B6}"/>
              </a:ext>
            </a:extLst>
          </p:cNvPr>
          <p:cNvSpPr/>
          <p:nvPr/>
        </p:nvSpPr>
        <p:spPr>
          <a:xfrm>
            <a:off x="3570954" y="1808293"/>
            <a:ext cx="5064756" cy="1974884"/>
          </a:xfrm>
          <a:prstGeom prst="rect">
            <a:avLst/>
          </a:prstGeom>
          <a:solidFill>
            <a:schemeClr val="bg1"/>
          </a:solidFill>
          <a:ln w="38100">
            <a:solidFill>
              <a:srgbClr val="55A5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>
                <a:solidFill>
                  <a:schemeClr val="tx1"/>
                </a:solidFill>
              </a:rPr>
              <a:t>Japan TC Chapter of Information &amp; Control Global Technical Committee </a:t>
            </a:r>
          </a:p>
          <a:p>
            <a:pPr algn="ctr"/>
            <a:endParaRPr lang="en-US" altLang="ja-JP" sz="1400" b="1" dirty="0">
              <a:solidFill>
                <a:schemeClr val="tx1"/>
              </a:solidFill>
            </a:endParaRPr>
          </a:p>
          <a:p>
            <a:r>
              <a:rPr lang="en-US" altLang="ja-JP" sz="1400" dirty="0">
                <a:solidFill>
                  <a:schemeClr val="tx1"/>
                </a:solidFill>
              </a:rPr>
              <a:t>C: Takayuki Nishimura – SCREEN Semiconductor Solutions 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C: Mitsuhiro Matsuda – KOKUSAI ELECTRIC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C: Yuko Toyoshima – Hitachi High-Tech Corporation 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TA: Tadashi Mochizuki – Tokyo Electron Limited 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Adviser: Mitch Sakamoto – Zama Consulting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80FBFBD-6022-637A-A356-A364177EA6CF}"/>
              </a:ext>
            </a:extLst>
          </p:cNvPr>
          <p:cNvSpPr/>
          <p:nvPr/>
        </p:nvSpPr>
        <p:spPr>
          <a:xfrm>
            <a:off x="6261588" y="4075730"/>
            <a:ext cx="4222265" cy="1020891"/>
          </a:xfrm>
          <a:prstGeom prst="rect">
            <a:avLst/>
          </a:prstGeom>
          <a:noFill/>
          <a:ln w="19050">
            <a:solidFill>
              <a:srgbClr val="55A5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r>
              <a:rPr lang="en-US" altLang="ja-JP" sz="1400" b="1" dirty="0">
                <a:solidFill>
                  <a:schemeClr val="tx1"/>
                </a:solidFill>
              </a:rPr>
              <a:t>Japan I&amp;CC Maintenance TF</a:t>
            </a:r>
            <a:r>
              <a:rPr lang="en-US" altLang="ja-JP" sz="1400" dirty="0">
                <a:solidFill>
                  <a:schemeClr val="tx1"/>
                </a:solidFill>
              </a:rPr>
              <a:t> 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L: Mitsuhiro Matsuda – KOKUSAI ELECTRIC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1AE2FDDA-99EA-388F-B6D2-363305139961}"/>
              </a:ext>
            </a:extLst>
          </p:cNvPr>
          <p:cNvSpPr/>
          <p:nvPr/>
        </p:nvSpPr>
        <p:spPr>
          <a:xfrm>
            <a:off x="6259750" y="5362870"/>
            <a:ext cx="4222265" cy="1020891"/>
          </a:xfrm>
          <a:prstGeom prst="rect">
            <a:avLst/>
          </a:prstGeom>
          <a:noFill/>
          <a:ln w="19050">
            <a:solidFill>
              <a:srgbClr val="55A5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r>
              <a:rPr lang="en-US" altLang="ja-JP" sz="1400" b="1" dirty="0">
                <a:solidFill>
                  <a:schemeClr val="tx1"/>
                </a:solidFill>
              </a:rPr>
              <a:t>Fab &amp; Equipment Information Security TF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L: Tadashi Mochizuki – Tokyo Electron Limited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L: Osamu </a:t>
            </a:r>
            <a:r>
              <a:rPr lang="en-US" altLang="ja-JP" sz="1400" dirty="0" err="1">
                <a:solidFill>
                  <a:schemeClr val="tx1"/>
                </a:solidFill>
              </a:rPr>
              <a:t>Ohishi</a:t>
            </a:r>
            <a:r>
              <a:rPr lang="en-US" altLang="ja-JP" sz="1400" dirty="0">
                <a:solidFill>
                  <a:schemeClr val="tx1"/>
                </a:solidFill>
              </a:rPr>
              <a:t> – IBM Japan Services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2419D8A6-8B13-7CBE-C766-015963A42C6C}"/>
              </a:ext>
            </a:extLst>
          </p:cNvPr>
          <p:cNvSpPr/>
          <p:nvPr/>
        </p:nvSpPr>
        <p:spPr>
          <a:xfrm>
            <a:off x="1742828" y="4073892"/>
            <a:ext cx="4222265" cy="1020891"/>
          </a:xfrm>
          <a:prstGeom prst="rect">
            <a:avLst/>
          </a:prstGeom>
          <a:noFill/>
          <a:ln w="19050">
            <a:solidFill>
              <a:srgbClr val="55A5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6000" rtlCol="0" anchor="t"/>
          <a:lstStyle/>
          <a:p>
            <a:pPr algn="ctr">
              <a:spcAft>
                <a:spcPts val="600"/>
              </a:spcAft>
            </a:pPr>
            <a:r>
              <a:rPr lang="en-US" altLang="ja-JP" sz="1400" b="1" dirty="0">
                <a:solidFill>
                  <a:schemeClr val="tx1"/>
                </a:solidFill>
              </a:rPr>
              <a:t>GEM300 TF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L: Yuko Toyoshima – Hitachi High Technologies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L: Motoki Miyamoto – Yokogawa Digital Corporation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488AC13C-3664-1ECA-BBA0-C2908EBE814F}"/>
              </a:ext>
            </a:extLst>
          </p:cNvPr>
          <p:cNvSpPr/>
          <p:nvPr/>
        </p:nvSpPr>
        <p:spPr>
          <a:xfrm>
            <a:off x="1740990" y="5361032"/>
            <a:ext cx="4222265" cy="1020891"/>
          </a:xfrm>
          <a:prstGeom prst="rect">
            <a:avLst/>
          </a:prstGeom>
          <a:noFill/>
          <a:ln w="19050">
            <a:solidFill>
              <a:srgbClr val="55A5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r>
              <a:rPr lang="en-US" altLang="ja-JP" sz="1400" b="1" dirty="0">
                <a:solidFill>
                  <a:schemeClr val="tx1"/>
                </a:solidFill>
              </a:rPr>
              <a:t>Diagnostic Data Acquisition (DDA) TF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L: Mitch Sakamoto – ZAMA Consulting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6" name="コネクタ: カギ線 25">
            <a:extLst>
              <a:ext uri="{FF2B5EF4-FFF2-40B4-BE49-F238E27FC236}">
                <a16:creationId xmlns:a16="http://schemas.microsoft.com/office/drawing/2014/main" id="{90617FA6-CB0C-1903-7072-464249399347}"/>
              </a:ext>
            </a:extLst>
          </p:cNvPr>
          <p:cNvCxnSpPr>
            <a:stCxn id="19" idx="2"/>
            <a:endCxn id="23" idx="3"/>
          </p:cNvCxnSpPr>
          <p:nvPr/>
        </p:nvCxnSpPr>
        <p:spPr>
          <a:xfrm rot="5400000">
            <a:off x="5633633" y="4114638"/>
            <a:ext cx="801161" cy="13823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コネクタ: カギ線 26">
            <a:extLst>
              <a:ext uri="{FF2B5EF4-FFF2-40B4-BE49-F238E27FC236}">
                <a16:creationId xmlns:a16="http://schemas.microsoft.com/office/drawing/2014/main" id="{F5234787-DCE2-D102-40B1-251977DAD7CC}"/>
              </a:ext>
            </a:extLst>
          </p:cNvPr>
          <p:cNvCxnSpPr>
            <a:cxnSpLocks/>
            <a:stCxn id="19" idx="2"/>
            <a:endCxn id="24" idx="3"/>
          </p:cNvCxnSpPr>
          <p:nvPr/>
        </p:nvCxnSpPr>
        <p:spPr>
          <a:xfrm rot="5400000">
            <a:off x="4989144" y="4757289"/>
            <a:ext cx="2088301" cy="14007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コネクタ: カギ線 29">
            <a:extLst>
              <a:ext uri="{FF2B5EF4-FFF2-40B4-BE49-F238E27FC236}">
                <a16:creationId xmlns:a16="http://schemas.microsoft.com/office/drawing/2014/main" id="{0C66C955-1901-3D24-EFAB-4B439C6C8BCB}"/>
              </a:ext>
            </a:extLst>
          </p:cNvPr>
          <p:cNvCxnSpPr>
            <a:cxnSpLocks/>
            <a:stCxn id="19" idx="2"/>
            <a:endCxn id="21" idx="1"/>
          </p:cNvCxnSpPr>
          <p:nvPr/>
        </p:nvCxnSpPr>
        <p:spPr>
          <a:xfrm rot="16200000" flipH="1">
            <a:off x="5780961" y="4105548"/>
            <a:ext cx="802999" cy="15825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コネクタ: カギ線 32">
            <a:extLst>
              <a:ext uri="{FF2B5EF4-FFF2-40B4-BE49-F238E27FC236}">
                <a16:creationId xmlns:a16="http://schemas.microsoft.com/office/drawing/2014/main" id="{325410DB-5A6F-8ADB-1EE0-7A37B1DC4EC9}"/>
              </a:ext>
            </a:extLst>
          </p:cNvPr>
          <p:cNvCxnSpPr>
            <a:cxnSpLocks/>
            <a:stCxn id="19" idx="2"/>
            <a:endCxn id="22" idx="1"/>
          </p:cNvCxnSpPr>
          <p:nvPr/>
        </p:nvCxnSpPr>
        <p:spPr>
          <a:xfrm rot="16200000" flipH="1">
            <a:off x="5136472" y="4750037"/>
            <a:ext cx="2090139" cy="15641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7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Ballot Results</a:t>
            </a:r>
            <a:endParaRPr lang="en-US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6E3C9-C517-B914-D940-079DA68A432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E4C4254C-A890-532D-1E05-31AE19182B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577905"/>
              </p:ext>
            </p:extLst>
          </p:nvPr>
        </p:nvGraphicFramePr>
        <p:xfrm>
          <a:off x="1005385" y="1887083"/>
          <a:ext cx="10293920" cy="88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6680">
                  <a:extLst>
                    <a:ext uri="{9D8B030D-6E8A-4147-A177-3AD203B41FA5}">
                      <a16:colId xmlns:a16="http://schemas.microsoft.com/office/drawing/2014/main" val="697381739"/>
                    </a:ext>
                  </a:extLst>
                </a:gridCol>
                <a:gridCol w="6474291">
                  <a:extLst>
                    <a:ext uri="{9D8B030D-6E8A-4147-A177-3AD203B41FA5}">
                      <a16:colId xmlns:a16="http://schemas.microsoft.com/office/drawing/2014/main" val="3540728787"/>
                    </a:ext>
                  </a:extLst>
                </a:gridCol>
                <a:gridCol w="2442949">
                  <a:extLst>
                    <a:ext uri="{9D8B030D-6E8A-4147-A177-3AD203B41FA5}">
                      <a16:colId xmlns:a16="http://schemas.microsoft.com/office/drawing/2014/main" val="22117819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Doc#</a:t>
                      </a:r>
                      <a:endParaRPr lang="en-US" sz="1800" b="1" i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Document Title</a:t>
                      </a:r>
                      <a:endParaRPr lang="en-US" sz="1800" b="1" i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TC Chapter Action​</a:t>
                      </a: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253835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400" dirty="0">
                          <a:effectLst/>
                          <a:latin typeface="+mn-lt"/>
                        </a:rPr>
                        <a:t>7005</a:t>
                      </a:r>
                      <a:endParaRPr lang="ja-JP" altLang="en-US" sz="1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+mn-lt"/>
                        </a:rPr>
                        <a:t>Line Item Revision to SEMI E91-1217: SPECIFICATION FOR PROBER SPECIFIC EQUIPMENT MODEL (PSEM)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ja-JP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  <a:ea typeface="Meiryo UI" panose="020B0604030504040204" pitchFamily="50" charset="-128"/>
                        </a:rPr>
                        <a:t>Passed</a:t>
                      </a:r>
                      <a:endParaRPr lang="ja-JP" altLang="en-US" sz="1400" dirty="0">
                        <a:effectLst/>
                        <a:latin typeface="+mn-lt"/>
                      </a:endParaRPr>
                    </a:p>
                  </a:txBody>
                  <a:tcPr anchor="ctr"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8362948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0E74F2D-9C73-BE8B-FD89-542BED3AB2C0}"/>
              </a:ext>
            </a:extLst>
          </p:cNvPr>
          <p:cNvSpPr txBox="1"/>
          <p:nvPr/>
        </p:nvSpPr>
        <p:spPr>
          <a:xfrm>
            <a:off x="328550" y="5884282"/>
            <a:ext cx="117138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 fontAlgn="base"/>
            <a:r>
              <a:rPr lang="en-US" altLang="ja-JP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Note 1:</a:t>
            </a:r>
            <a:r>
              <a:rPr lang="en-US" altLang="ja-JP" sz="16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 </a:t>
            </a:r>
            <a:r>
              <a:rPr lang="en-US" altLang="ja-JP" sz="1600" b="1" i="0" u="none" strike="noStrike" dirty="0">
                <a:solidFill>
                  <a:srgbClr val="00800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Passed</a:t>
            </a:r>
            <a:r>
              <a:rPr lang="en-US" altLang="ja-JP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 ballots and line items will be submitted to the ISC Audit &amp; Review Subcommittee for procedural review.</a:t>
            </a:r>
            <a:r>
              <a:rPr lang="en-US" altLang="ja-JP" sz="16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​</a:t>
            </a:r>
            <a:endParaRPr lang="en-US" altLang="ja-JP" sz="1600" b="0" i="0" dirty="0">
              <a:solidFill>
                <a:srgbClr val="404040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just" rtl="0" fontAlgn="base"/>
            <a:r>
              <a:rPr lang="en-US" altLang="ja-JP" sz="16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​</a:t>
            </a:r>
            <a:r>
              <a:rPr lang="en-US" altLang="ja-JP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Note 2:</a:t>
            </a:r>
            <a:r>
              <a:rPr lang="en-US" altLang="ja-JP" sz="16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 </a:t>
            </a:r>
            <a:r>
              <a:rPr lang="en-US" altLang="ja-JP" sz="1600" b="1" i="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Failed</a:t>
            </a:r>
            <a:r>
              <a:rPr lang="en-US" altLang="ja-JP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 ballots and line items were returned to the originating task forces for re-work and re-balloting or abandoning. </a:t>
            </a:r>
            <a:r>
              <a:rPr lang="en-US" altLang="ja-JP" sz="16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Meiryo UI" panose="020B0604030504040204" pitchFamily="50" charset="-128"/>
              </a:rPr>
              <a:t>​</a:t>
            </a:r>
            <a:endParaRPr lang="en-US" altLang="ja-JP" sz="1600" b="0" i="0" dirty="0">
              <a:solidFill>
                <a:srgbClr val="404040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D357CE09-0DB3-5A24-9A0A-7FF1E54A01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691359"/>
              </p:ext>
            </p:extLst>
          </p:nvPr>
        </p:nvGraphicFramePr>
        <p:xfrm>
          <a:off x="1005385" y="4125422"/>
          <a:ext cx="10293920" cy="88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6680">
                  <a:extLst>
                    <a:ext uri="{9D8B030D-6E8A-4147-A177-3AD203B41FA5}">
                      <a16:colId xmlns:a16="http://schemas.microsoft.com/office/drawing/2014/main" val="697381739"/>
                    </a:ext>
                  </a:extLst>
                </a:gridCol>
                <a:gridCol w="6474291">
                  <a:extLst>
                    <a:ext uri="{9D8B030D-6E8A-4147-A177-3AD203B41FA5}">
                      <a16:colId xmlns:a16="http://schemas.microsoft.com/office/drawing/2014/main" val="3540728787"/>
                    </a:ext>
                  </a:extLst>
                </a:gridCol>
                <a:gridCol w="2442949">
                  <a:extLst>
                    <a:ext uri="{9D8B030D-6E8A-4147-A177-3AD203B41FA5}">
                      <a16:colId xmlns:a16="http://schemas.microsoft.com/office/drawing/2014/main" val="22117819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Doc#</a:t>
                      </a:r>
                      <a:endParaRPr lang="en-US" sz="1800" b="1" i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Document Title</a:t>
                      </a:r>
                      <a:endParaRPr lang="en-US" sz="1800" b="1" i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ISC A&amp;R Action​</a:t>
                      </a: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253835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400" dirty="0">
                          <a:effectLst/>
                          <a:latin typeface="+mn-lt"/>
                        </a:rPr>
                        <a:t>R7173</a:t>
                      </a:r>
                      <a:endParaRPr lang="ja-JP" altLang="en-US" sz="1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+mn-lt"/>
                        </a:rPr>
                        <a:t>Line-Item Revision to SEMI E30-0224, Specification for the Generic Model for Communications and Control of Manufacturing Equipment (GEM)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ja-JP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  <a:ea typeface="Meiryo UI" panose="020B0604030504040204" pitchFamily="50" charset="-128"/>
                        </a:rPr>
                        <a:t>Passed</a:t>
                      </a:r>
                      <a:endParaRPr lang="ja-JP" altLang="en-US" sz="1400" dirty="0">
                        <a:effectLst/>
                        <a:latin typeface="+mn-lt"/>
                      </a:endParaRPr>
                    </a:p>
                  </a:txBody>
                  <a:tcPr anchor="ctr"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8362948"/>
                  </a:ext>
                </a:extLst>
              </a:tr>
            </a:tbl>
          </a:graphicData>
        </a:graphic>
      </p:graphicFrame>
      <p:sp>
        <p:nvSpPr>
          <p:cNvPr id="6" name="Title 2">
            <a:extLst>
              <a:ext uri="{FF2B5EF4-FFF2-40B4-BE49-F238E27FC236}">
                <a16:creationId xmlns:a16="http://schemas.microsoft.com/office/drawing/2014/main" id="{1663B28D-0964-CA6B-474F-D9478B193555}"/>
              </a:ext>
            </a:extLst>
          </p:cNvPr>
          <p:cNvSpPr txBox="1">
            <a:spLocks/>
          </p:cNvSpPr>
          <p:nvPr/>
        </p:nvSpPr>
        <p:spPr>
          <a:xfrm>
            <a:off x="831850" y="3024512"/>
            <a:ext cx="8055651" cy="8089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1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99" b="0" i="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Ratification</a:t>
            </a:r>
            <a:r>
              <a:rPr lang="ja-JP" altLang="en-US" dirty="0"/>
              <a:t> </a:t>
            </a:r>
            <a:r>
              <a:rPr lang="en-US" dirty="0"/>
              <a:t>Ballot Results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6521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D9032F-4500-0B8D-3709-3EA093380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Activities Approved via GCS between Meetings</a:t>
            </a:r>
            <a:endParaRPr kumimoji="1" lang="ja-JP" altLang="en-US" dirty="0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56CC5E3-0EEF-76CD-083A-348BAD80B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4/4/2025</a:t>
            </a:fld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E77BA22-16F6-705A-4B0C-77138AB27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63D7AE51-1001-B02D-E9FF-F21979A62E1B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C18DDC3E-B45E-0D95-44C4-A6B25AAA7FF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kumimoji="1" lang="en-US" altLang="ja-JP" dirty="0"/>
              <a:t>None</a:t>
            </a:r>
            <a:endParaRPr kumimoji="1" lang="ja-JP" altLang="en-US" dirty="0"/>
          </a:p>
        </p:txBody>
      </p:sp>
      <p:graphicFrame>
        <p:nvGraphicFramePr>
          <p:cNvPr id="9" name="Table 6">
            <a:extLst>
              <a:ext uri="{FF2B5EF4-FFF2-40B4-BE49-F238E27FC236}">
                <a16:creationId xmlns:a16="http://schemas.microsoft.com/office/drawing/2014/main" id="{82B601DC-41B6-6457-6812-77191389E3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0817797"/>
              </p:ext>
            </p:extLst>
          </p:nvPr>
        </p:nvGraphicFramePr>
        <p:xfrm>
          <a:off x="831850" y="2046288"/>
          <a:ext cx="10521948" cy="794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0460">
                  <a:extLst>
                    <a:ext uri="{9D8B030D-6E8A-4147-A177-3AD203B41FA5}">
                      <a16:colId xmlns:a16="http://schemas.microsoft.com/office/drawing/2014/main" val="209516894"/>
                    </a:ext>
                  </a:extLst>
                </a:gridCol>
                <a:gridCol w="898497">
                  <a:extLst>
                    <a:ext uri="{9D8B030D-6E8A-4147-A177-3AD203B41FA5}">
                      <a16:colId xmlns:a16="http://schemas.microsoft.com/office/drawing/2014/main" val="3263134056"/>
                    </a:ext>
                  </a:extLst>
                </a:gridCol>
                <a:gridCol w="1606163">
                  <a:extLst>
                    <a:ext uri="{9D8B030D-6E8A-4147-A177-3AD203B41FA5}">
                      <a16:colId xmlns:a16="http://schemas.microsoft.com/office/drawing/2014/main" val="1692306498"/>
                    </a:ext>
                  </a:extLst>
                </a:gridCol>
                <a:gridCol w="7266828">
                  <a:extLst>
                    <a:ext uri="{9D8B030D-6E8A-4147-A177-3AD203B41FA5}">
                      <a16:colId xmlns:a16="http://schemas.microsoft.com/office/drawing/2014/main" val="1022169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</a:t>
                      </a: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SC/TF/WG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Title/Details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557093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None</a:t>
                      </a: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3189179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305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Authorized Ballots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D4EED2-493A-09E8-D99A-009618BA517E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8" name="Table 6">
            <a:extLst>
              <a:ext uri="{FF2B5EF4-FFF2-40B4-BE49-F238E27FC236}">
                <a16:creationId xmlns:a16="http://schemas.microsoft.com/office/drawing/2014/main" id="{5A1BC931-99A1-C5A3-6EAC-CB8B56A111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9720127"/>
              </p:ext>
            </p:extLst>
          </p:nvPr>
        </p:nvGraphicFramePr>
        <p:xfrm>
          <a:off x="831850" y="2046288"/>
          <a:ext cx="10521948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0460">
                  <a:extLst>
                    <a:ext uri="{9D8B030D-6E8A-4147-A177-3AD203B41FA5}">
                      <a16:colId xmlns:a16="http://schemas.microsoft.com/office/drawing/2014/main" val="209516894"/>
                    </a:ext>
                  </a:extLst>
                </a:gridCol>
                <a:gridCol w="1465690">
                  <a:extLst>
                    <a:ext uri="{9D8B030D-6E8A-4147-A177-3AD203B41FA5}">
                      <a16:colId xmlns:a16="http://schemas.microsoft.com/office/drawing/2014/main" val="3263134056"/>
                    </a:ext>
                  </a:extLst>
                </a:gridCol>
                <a:gridCol w="1863634">
                  <a:extLst>
                    <a:ext uri="{9D8B030D-6E8A-4147-A177-3AD203B41FA5}">
                      <a16:colId xmlns:a16="http://schemas.microsoft.com/office/drawing/2014/main" val="1692306498"/>
                    </a:ext>
                  </a:extLst>
                </a:gridCol>
                <a:gridCol w="6442164">
                  <a:extLst>
                    <a:ext uri="{9D8B030D-6E8A-4147-A177-3AD203B41FA5}">
                      <a16:colId xmlns:a16="http://schemas.microsoft.com/office/drawing/2014/main" val="1022169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</a:t>
                      </a: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SC/TF/WG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Details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557093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altLang="ja-JP" sz="18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7334</a:t>
                      </a:r>
                      <a:endParaRPr lang="ja-JP" sz="18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ja-JP" sz="1800" dirty="0">
                          <a:effectLst/>
                          <a:latin typeface="+mj-lt"/>
                        </a:rPr>
                        <a:t>Cycle2, 2025</a:t>
                      </a:r>
                      <a:endParaRPr lang="en-US" sz="1800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800" dirty="0">
                          <a:effectLst/>
                          <a:latin typeface="+mj-lt"/>
                        </a:rPr>
                        <a:t>Japan I&amp;C Maintenance TF</a:t>
                      </a:r>
                      <a:endParaRPr lang="en-US" sz="1800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799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Line Item Revision to SEMI E174-0819 SPECIFICATION FOR WAFER JOB MANAGEMENT (WJM)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9179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altLang="ja-JP" sz="18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7330</a:t>
                      </a:r>
                      <a:endParaRPr lang="ja-JP" sz="18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ja-JP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Cycle</a:t>
                      </a:r>
                      <a:r>
                        <a:rPr lang="ja-JP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ja-JP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800" dirty="0">
                          <a:effectLst/>
                          <a:latin typeface="+mj-lt"/>
                        </a:rPr>
                        <a:t>Japan I&amp;C Maintenance TF</a:t>
                      </a:r>
                      <a:endParaRPr lang="en-US" sz="1800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799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Line Item Revision to SEMI E178-0120 GUIDE FOR EDA FREEZE VERSION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2606486"/>
                  </a:ext>
                </a:extLst>
              </a:tr>
            </a:tbl>
          </a:graphicData>
        </a:graphic>
      </p:graphicFrame>
      <p:sp>
        <p:nvSpPr>
          <p:cNvPr id="5" name="TextBox 9">
            <a:extLst>
              <a:ext uri="{FF2B5EF4-FFF2-40B4-BE49-F238E27FC236}">
                <a16:creationId xmlns:a16="http://schemas.microsoft.com/office/drawing/2014/main" id="{B7087357-BA59-9854-2BC6-2FF4E38009D1}"/>
              </a:ext>
            </a:extLst>
          </p:cNvPr>
          <p:cNvSpPr txBox="1"/>
          <p:nvPr/>
        </p:nvSpPr>
        <p:spPr>
          <a:xfrm>
            <a:off x="1078562" y="3758595"/>
            <a:ext cx="8586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Doc. 7330 was submitted to 2025 Cycle 2.</a:t>
            </a:r>
          </a:p>
        </p:txBody>
      </p:sp>
    </p:spTree>
    <p:extLst>
      <p:ext uri="{BB962C8B-B14F-4D97-AF65-F5344CB8AC3E}">
        <p14:creationId xmlns:p14="http://schemas.microsoft.com/office/powerpoint/2010/main" val="266769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Authorized Activities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53BD8D-2861-CBC3-729C-559886C60F13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8A0BE14E-BEBB-259F-FF7C-6BAB3E1ED374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1330720126"/>
              </p:ext>
            </p:extLst>
          </p:nvPr>
        </p:nvGraphicFramePr>
        <p:xfrm>
          <a:off x="831850" y="2046288"/>
          <a:ext cx="10521948" cy="219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0460">
                  <a:extLst>
                    <a:ext uri="{9D8B030D-6E8A-4147-A177-3AD203B41FA5}">
                      <a16:colId xmlns:a16="http://schemas.microsoft.com/office/drawing/2014/main" val="209516894"/>
                    </a:ext>
                  </a:extLst>
                </a:gridCol>
                <a:gridCol w="1060306">
                  <a:extLst>
                    <a:ext uri="{9D8B030D-6E8A-4147-A177-3AD203B41FA5}">
                      <a16:colId xmlns:a16="http://schemas.microsoft.com/office/drawing/2014/main" val="3263134056"/>
                    </a:ext>
                  </a:extLst>
                </a:gridCol>
                <a:gridCol w="1664208">
                  <a:extLst>
                    <a:ext uri="{9D8B030D-6E8A-4147-A177-3AD203B41FA5}">
                      <a16:colId xmlns:a16="http://schemas.microsoft.com/office/drawing/2014/main" val="1692306498"/>
                    </a:ext>
                  </a:extLst>
                </a:gridCol>
                <a:gridCol w="7046974">
                  <a:extLst>
                    <a:ext uri="{9D8B030D-6E8A-4147-A177-3AD203B41FA5}">
                      <a16:colId xmlns:a16="http://schemas.microsoft.com/office/drawing/2014/main" val="1022169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</a:t>
                      </a: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SC/TF/WG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635" marR="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Document Title/Details</a:t>
                      </a:r>
                      <a:endParaRPr lang="en-US" sz="28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557093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altLang="ja-JP" sz="18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7334</a:t>
                      </a:r>
                      <a:endParaRPr lang="ja-JP" sz="18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ja-JP" sz="1800" dirty="0">
                          <a:effectLst/>
                          <a:latin typeface="+mj-lt"/>
                        </a:rPr>
                        <a:t>SNARF</a:t>
                      </a:r>
                      <a:endParaRPr lang="en-US" sz="1800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800" dirty="0">
                          <a:effectLst/>
                          <a:latin typeface="+mj-lt"/>
                        </a:rPr>
                        <a:t>Japan I&amp;C Maintenance TF</a:t>
                      </a:r>
                      <a:endParaRPr lang="en-US" sz="1800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799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Line Item Revision to SEMI E174-0819 SPECIFICATION FOR WAFER JOB MANAGEMENT (WJM)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9179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altLang="ja-JP" sz="18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7330</a:t>
                      </a:r>
                      <a:endParaRPr lang="ja-JP" sz="18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ja-JP" sz="1800" dirty="0">
                          <a:effectLst/>
                          <a:latin typeface="+mj-lt"/>
                        </a:rPr>
                        <a:t>SNARF</a:t>
                      </a:r>
                      <a:endParaRPr lang="en-US" sz="1800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800" dirty="0">
                          <a:effectLst/>
                          <a:latin typeface="+mj-lt"/>
                        </a:rPr>
                        <a:t>Japan I&amp;C Maintenance TF</a:t>
                      </a:r>
                      <a:endParaRPr lang="en-US" sz="1800" dirty="0"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799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Line Item Revision to SEMI E178-0120 GUIDE FOR EDA FREEZE VERSION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5930338"/>
                  </a:ext>
                </a:extLst>
              </a:tr>
            </a:tbl>
          </a:graphicData>
        </a:graphic>
      </p:graphicFrame>
      <p:sp>
        <p:nvSpPr>
          <p:cNvPr id="5" name="TextBox 9">
            <a:extLst>
              <a:ext uri="{FF2B5EF4-FFF2-40B4-BE49-F238E27FC236}">
                <a16:creationId xmlns:a16="http://schemas.microsoft.com/office/drawing/2014/main" id="{3D1E253D-540A-9BAE-B553-9BC695B4AE40}"/>
              </a:ext>
            </a:extLst>
          </p:cNvPr>
          <p:cNvSpPr txBox="1"/>
          <p:nvPr/>
        </p:nvSpPr>
        <p:spPr>
          <a:xfrm>
            <a:off x="831851" y="5828637"/>
            <a:ext cx="8586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#1: SNARFs and TFOFs are available for review on the SEMI Web site at:</a:t>
            </a:r>
          </a:p>
          <a:p>
            <a:r>
              <a:rPr lang="en-US" sz="1400" u="sng" dirty="0">
                <a:solidFill>
                  <a:srgbClr val="FF0000"/>
                </a:solidFill>
                <a:latin typeface="+mj-lt"/>
              </a:rPr>
              <a:t>http://downloads.semi.org/web/wstdsbal.nsf/TFOFSNARF</a:t>
            </a:r>
          </a:p>
        </p:txBody>
      </p:sp>
    </p:spTree>
    <p:extLst>
      <p:ext uri="{BB962C8B-B14F-4D97-AF65-F5344CB8AC3E}">
        <p14:creationId xmlns:p14="http://schemas.microsoft.com/office/powerpoint/2010/main" val="14952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Semi 2021">
  <a:themeElements>
    <a:clrScheme name="SEMI-PPT-2021">
      <a:dk1>
        <a:srgbClr val="000000"/>
      </a:dk1>
      <a:lt1>
        <a:srgbClr val="FFFFFF"/>
      </a:lt1>
      <a:dk2>
        <a:srgbClr val="58595B"/>
      </a:dk2>
      <a:lt2>
        <a:srgbClr val="E7E6E6"/>
      </a:lt2>
      <a:accent1>
        <a:srgbClr val="55A51C"/>
      </a:accent1>
      <a:accent2>
        <a:srgbClr val="BED600"/>
      </a:accent2>
      <a:accent3>
        <a:srgbClr val="FF7900"/>
      </a:accent3>
      <a:accent4>
        <a:srgbClr val="FFC82E"/>
      </a:accent4>
      <a:accent5>
        <a:srgbClr val="0059BB"/>
      </a:accent5>
      <a:accent6>
        <a:srgbClr val="673BB8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C78DB7126BD80F49A506D74503581B78" ma:contentTypeVersion="4" ma:contentTypeDescription="新しいドキュメントを作成します。" ma:contentTypeScope="" ma:versionID="f17c765e2f6bd9578e7834053f6a97e3">
  <xsd:schema xmlns:xsd="http://www.w3.org/2001/XMLSchema" xmlns:xs="http://www.w3.org/2001/XMLSchema" xmlns:p="http://schemas.microsoft.com/office/2006/metadata/properties" xmlns:ns2="fb12e876-5e94-4c18-8840-6d61990e9122" targetNamespace="http://schemas.microsoft.com/office/2006/metadata/properties" ma:root="true" ma:fieldsID="7f8b518884be96b811636f130d658997" ns2:_="">
    <xsd:import namespace="fb12e876-5e94-4c18-8840-6d61990e91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12e876-5e94-4c18-8840-6d61990e91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60C48DD-CB1A-4560-A0D3-49C43C3FBCCD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fb12e876-5e94-4c18-8840-6d61990e912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09DB316-4F1A-4D7C-A7E3-AA2EF1A5C6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12e876-5e94-4c18-8840-6d61990e91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52EE6DA-F4CD-47A4-83A3-492D8AC6E7D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1261</TotalTime>
  <Words>1879</Words>
  <Application>Microsoft Office PowerPoint</Application>
  <PresentationFormat>宽屏</PresentationFormat>
  <Paragraphs>225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メイリオ</vt:lpstr>
      <vt:lpstr>Meiryo UI</vt:lpstr>
      <vt:lpstr>MS PGothic</vt:lpstr>
      <vt:lpstr>MS PGothic</vt:lpstr>
      <vt:lpstr>Arial</vt:lpstr>
      <vt:lpstr>Arial Black</vt:lpstr>
      <vt:lpstr>Calibri</vt:lpstr>
      <vt:lpstr>Times New Roman</vt:lpstr>
      <vt:lpstr>Wingdings</vt:lpstr>
      <vt:lpstr>Semi 2021</vt:lpstr>
      <vt:lpstr>Japan TC Chapter  Information &amp; Control Global Technical Committee</vt:lpstr>
      <vt:lpstr>Meeting Information</vt:lpstr>
      <vt:lpstr>Leadership Changes</vt:lpstr>
      <vt:lpstr>Committee Structure Changes</vt:lpstr>
      <vt:lpstr>Organization Chart</vt:lpstr>
      <vt:lpstr>Ballot Results</vt:lpstr>
      <vt:lpstr>Activities Approved via GCS between Meetings</vt:lpstr>
      <vt:lpstr>Authorized Ballots</vt:lpstr>
      <vt:lpstr>Authorized Activities</vt:lpstr>
      <vt:lpstr>Other Activities Outside the Letter Ballot Process</vt:lpstr>
      <vt:lpstr>SNARF(s) Abolished</vt:lpstr>
      <vt:lpstr>Five-Year Review</vt:lpstr>
      <vt:lpstr>PowerPoint 演示文稿</vt:lpstr>
      <vt:lpstr>   Japan I&amp;C Maintenance Task Force Report </vt:lpstr>
      <vt:lpstr>   GEM300 Task Force Report </vt:lpstr>
      <vt:lpstr>   Fab &amp; Equipment Information Security Task Force Report </vt:lpstr>
      <vt:lpstr>   Diagnostic Data Acquisition (DDA) Task Force Report </vt:lpstr>
      <vt:lpstr>Question?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import slides – option 1</dc:title>
  <dc:creator>Michaela Pariseau</dc:creator>
  <cp:lastModifiedBy>Sara Ma</cp:lastModifiedBy>
  <cp:revision>99</cp:revision>
  <dcterms:created xsi:type="dcterms:W3CDTF">2022-02-03T23:13:06Z</dcterms:created>
  <dcterms:modified xsi:type="dcterms:W3CDTF">2025-04-04T14:21:12Z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0x010100C78DB7126BD80F49A506D74503581B78</vt:lpwstr>
  </property>
  <property fmtid="{D5CDD505-2E9C-101B-9397-08002B2CF9AE}" pid="3" name="MediaServiceImageTags">
    <vt:lpwstr/>
  </property>
</Properties>
</file>